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650" r:id="rId2"/>
    <p:sldId id="662" r:id="rId3"/>
    <p:sldId id="663" r:id="rId4"/>
    <p:sldId id="664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672" r:id="rId13"/>
    <p:sldId id="673" r:id="rId14"/>
    <p:sldId id="674" r:id="rId15"/>
    <p:sldId id="675" r:id="rId16"/>
    <p:sldId id="676" r:id="rId17"/>
    <p:sldId id="692" r:id="rId18"/>
    <p:sldId id="691" r:id="rId19"/>
    <p:sldId id="677" r:id="rId20"/>
    <p:sldId id="685" r:id="rId21"/>
    <p:sldId id="686" r:id="rId22"/>
    <p:sldId id="678" r:id="rId23"/>
    <p:sldId id="679" r:id="rId24"/>
    <p:sldId id="680" r:id="rId25"/>
    <p:sldId id="681" r:id="rId26"/>
    <p:sldId id="682" r:id="rId27"/>
    <p:sldId id="683" r:id="rId28"/>
    <p:sldId id="684" r:id="rId29"/>
    <p:sldId id="687" r:id="rId30"/>
    <p:sldId id="688" r:id="rId31"/>
    <p:sldId id="651" r:id="rId32"/>
    <p:sldId id="652" r:id="rId33"/>
    <p:sldId id="653" r:id="rId34"/>
    <p:sldId id="654" r:id="rId35"/>
    <p:sldId id="655" r:id="rId36"/>
    <p:sldId id="656" r:id="rId37"/>
    <p:sldId id="657" r:id="rId38"/>
    <p:sldId id="658" r:id="rId39"/>
    <p:sldId id="659" r:id="rId40"/>
    <p:sldId id="660" r:id="rId41"/>
    <p:sldId id="661" r:id="rId4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B8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0000" autoAdjust="0"/>
  </p:normalViewPr>
  <p:slideViewPr>
    <p:cSldViewPr>
      <p:cViewPr varScale="1">
        <p:scale>
          <a:sx n="102" d="100"/>
          <a:sy n="102" d="100"/>
        </p:scale>
        <p:origin x="84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29.12.2020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090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1728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29.12.2020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?hl=r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trend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" TargetMode="External"/><Relationship Id="rId2" Type="http://schemas.openxmlformats.org/officeDocument/2006/relationships/hyperlink" Target="https://habrahabr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etheus.org.ua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olonter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forms.gle/jjwqeo5KXs8RazfG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SEO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SMO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оптимизация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51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720317" y="2767280"/>
            <a:ext cx="47513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4</a:t>
            </a:r>
            <a:r>
              <a:rPr lang="uk-UA" sz="8000" b="1" dirty="0">
                <a:solidFill>
                  <a:schemeClr val="bg1"/>
                </a:solidFill>
              </a:rPr>
              <a:t>. 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49624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8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386556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4</a:t>
            </a:r>
            <a:r>
              <a:rPr lang="uk-UA" sz="6600" b="1" dirty="0">
                <a:solidFill>
                  <a:schemeClr val="bg1"/>
                </a:solidFill>
              </a:rPr>
              <a:t>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uk-UA" sz="6600" b="1" dirty="0" err="1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7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/>
              <a:t>Google </a:t>
            </a:r>
            <a:r>
              <a:rPr lang="ru-RU" sz="2400" dirty="0"/>
              <a:t>формирования</a:t>
            </a:r>
            <a:r>
              <a:rPr lang="uk-UA" sz="2400" dirty="0"/>
              <a:t> </a:t>
            </a:r>
            <a:r>
              <a:rPr lang="ru-RU" sz="2400" dirty="0" err="1"/>
              <a:t>снипетов</a:t>
            </a:r>
            <a:r>
              <a:rPr lang="uk-UA" sz="2400" dirty="0"/>
              <a:t> в </a:t>
            </a:r>
            <a:r>
              <a:rPr lang="ru-RU" sz="2400" dirty="0"/>
              <a:t>поисковой</a:t>
            </a:r>
            <a:r>
              <a:rPr lang="uk-UA" sz="2400" dirty="0"/>
              <a:t> в</a:t>
            </a:r>
            <a:r>
              <a:rPr lang="ru-RU" sz="2400" dirty="0"/>
              <a:t>ы</a:t>
            </a:r>
            <a:r>
              <a:rPr lang="uk-UA" sz="2400" dirty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2617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489033" y="2875002"/>
            <a:ext cx="92139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Канонические </a:t>
            </a:r>
            <a:r>
              <a:rPr lang="en-US" sz="6600" b="1" dirty="0">
                <a:solidFill>
                  <a:schemeClr val="bg1"/>
                </a:solidFill>
              </a:rPr>
              <a:t>c</a:t>
            </a:r>
            <a:r>
              <a:rPr lang="uk-UA" sz="6600" b="1" dirty="0" err="1">
                <a:solidFill>
                  <a:schemeClr val="bg1"/>
                </a:solidFill>
              </a:rPr>
              <a:t>сылки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3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68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i="1" dirty="0"/>
              <a:t>Канонические</a:t>
            </a:r>
            <a:r>
              <a:rPr lang="ru-RU" sz="6000" b="1" dirty="0"/>
              <a:t> ссылки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3582" y="3394735"/>
            <a:ext cx="7524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Если одна и та же страница доступна по нескольким адресам, следует использовать </a:t>
            </a:r>
            <a:r>
              <a:rPr lang="ru-RU" sz="3200" b="1" dirty="0"/>
              <a:t>каноническую ссылку</a:t>
            </a:r>
            <a:r>
              <a:rPr lang="ru-RU" sz="3200" dirty="0"/>
              <a:t>. Это скажет поисковику, что не следует считать эти страницы дубликатами.</a:t>
            </a: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2639617" y="4664170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0908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&lt;link </a:t>
            </a:r>
            <a:r>
              <a:rPr lang="en-US" sz="3600" b="1" dirty="0" err="1">
                <a:solidFill>
                  <a:srgbClr val="0070C0"/>
                </a:solidFill>
              </a:rPr>
              <a:t>rel</a:t>
            </a:r>
            <a:r>
              <a:rPr lang="en-US" sz="3600" b="1" dirty="0">
                <a:solidFill>
                  <a:srgbClr val="0070C0"/>
                </a:solidFill>
              </a:rPr>
              <a:t>="</a:t>
            </a:r>
            <a:r>
              <a:rPr lang="en-US" sz="3600" b="1" dirty="0">
                <a:solidFill>
                  <a:srgbClr val="00B050"/>
                </a:solidFill>
              </a:rPr>
              <a:t>canonical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err="1">
                <a:solidFill>
                  <a:srgbClr val="0070C0"/>
                </a:solidFill>
              </a:rPr>
              <a:t>href</a:t>
            </a:r>
            <a:r>
              <a:rPr lang="en-US" sz="3600" b="1" dirty="0">
                <a:solidFill>
                  <a:srgbClr val="0070C0"/>
                </a:solidFill>
              </a:rPr>
              <a:t>="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http://site.com/page.html</a:t>
            </a:r>
            <a:r>
              <a:rPr lang="en-US" sz="3600" b="1" dirty="0">
                <a:solidFill>
                  <a:srgbClr val="0070C0"/>
                </a:solidFill>
              </a:rPr>
              <a:t>" /&gt;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22366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1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09580" y="2875002"/>
            <a:ext cx="75728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6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Языковые версии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2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99597" y="4221088"/>
            <a:ext cx="8792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страница имеет копию переведённую на другой язык, то при помощи тега </a:t>
            </a:r>
            <a:r>
              <a:rPr lang="en-US" sz="2800" b="1" dirty="0"/>
              <a:t>&lt;link&gt;</a:t>
            </a:r>
            <a:r>
              <a:rPr lang="ru-RU" sz="2800" dirty="0"/>
              <a:t>, это поможет поисковой системе выдавать посетителям из разных стран самый подходящий вариант страницы.</a:t>
            </a:r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5969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jp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br>
              <a:rPr lang="ru-RU" sz="3200" b="1" dirty="0"/>
            </a:b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>
                <a:solidFill>
                  <a:srgbClr val="00B050"/>
                </a:solidFill>
              </a:rPr>
              <a:t>japan/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7667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Языковые версии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292784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“</a:t>
            </a:r>
            <a:r>
              <a:rPr lang="en-US" sz="3200" b="1" dirty="0" err="1">
                <a:solidFill>
                  <a:srgbClr val="00B050"/>
                </a:solidFill>
              </a:rPr>
              <a:t>uk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 err="1">
                <a:solidFill>
                  <a:srgbClr val="00B050"/>
                </a:solidFill>
              </a:rPr>
              <a:t>ukraine</a:t>
            </a:r>
            <a:r>
              <a:rPr lang="en-US" sz="3200" b="1" dirty="0">
                <a:solidFill>
                  <a:srgbClr val="00B050"/>
                </a:solidFill>
              </a:rPr>
              <a:t>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35557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026193" y="3013501"/>
            <a:ext cx="61396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7</a:t>
            </a:r>
            <a:r>
              <a:rPr lang="uk-UA" sz="6600" b="1" dirty="0">
                <a:solidFill>
                  <a:schemeClr val="bg1"/>
                </a:solidFill>
              </a:rPr>
              <a:t>. Тест от </a:t>
            </a:r>
            <a:r>
              <a:rPr lang="en-US" sz="6600" b="1" dirty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1.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>
                <a:solidFill>
                  <a:srgbClr val="FFFF00"/>
                </a:solidFill>
              </a:rPr>
              <a:t>S</a:t>
            </a:r>
            <a:r>
              <a:rPr lang="en-US" sz="6600" b="1" dirty="0">
                <a:solidFill>
                  <a:schemeClr val="bg1"/>
                </a:solidFill>
              </a:rPr>
              <a:t>earch </a:t>
            </a:r>
            <a:r>
              <a:rPr lang="en-US" sz="6600" b="1" dirty="0">
                <a:solidFill>
                  <a:srgbClr val="FFFF00"/>
                </a:solidFill>
              </a:rPr>
              <a:t>E</a:t>
            </a:r>
            <a:r>
              <a:rPr lang="en-US" sz="6600" b="1" dirty="0">
                <a:solidFill>
                  <a:schemeClr val="bg1"/>
                </a:solidFill>
              </a:rPr>
              <a:t>ngine </a:t>
            </a:r>
            <a:r>
              <a:rPr lang="en-US" sz="6600" b="1" dirty="0">
                <a:solidFill>
                  <a:srgbClr val="FFFF00"/>
                </a:solidFill>
              </a:rPr>
              <a:t>O</a:t>
            </a:r>
            <a:r>
              <a:rPr lang="en-US" sz="6600" b="1" dirty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046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Мобильная версия сайта</a:t>
            </a:r>
            <a:r>
              <a:rPr lang="en-US" sz="4000" b="1" dirty="0"/>
              <a:t>, </a:t>
            </a:r>
            <a:r>
              <a:rPr lang="ru-RU" sz="40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97487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0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Быстрее, легче, удобнее…</a:t>
            </a:r>
            <a:r>
              <a:rPr lang="en-US" sz="3200" b="1" dirty="0"/>
              <a:t>?</a:t>
            </a:r>
            <a:endParaRPr lang="uk-UA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9066" y="6002124"/>
            <a:ext cx="5345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Не все тесты одинаково полезны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48" y="1157306"/>
            <a:ext cx="5723703" cy="3823308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3012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hlinkClick r:id="rId3"/>
              </a:rPr>
              <a:t>https://developers.google.com/speed/pagespeed/insights/?hl=ru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4034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Тест прямо в браузере…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09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1" y="-99392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452761" y="2767280"/>
            <a:ext cx="32864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8</a:t>
            </a:r>
            <a:r>
              <a:rPr lang="uk-UA" sz="8000" b="1" dirty="0">
                <a:solidFill>
                  <a:schemeClr val="bg1"/>
                </a:solidFill>
              </a:rPr>
              <a:t>. </a:t>
            </a:r>
            <a:r>
              <a:rPr lang="en-US" sz="8000" b="1" dirty="0">
                <a:solidFill>
                  <a:schemeClr val="bg1"/>
                </a:solidFill>
              </a:rPr>
              <a:t>SMO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2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/>
              <a:t>edia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92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&amp; </a:t>
            </a:r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7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twitter:card</a:t>
            </a:r>
            <a:r>
              <a:rPr lang="en-US" dirty="0"/>
              <a:t> </a:t>
            </a:r>
            <a:r>
              <a:rPr lang="en-US" i="1" dirty="0"/>
              <a:t>* - </a:t>
            </a:r>
            <a:r>
              <a:rPr lang="ru-RU" i="1" dirty="0" err="1"/>
              <a:t>лайфках</a:t>
            </a:r>
            <a:r>
              <a:rPr lang="ru-RU" i="1" dirty="0"/>
              <a:t> для </a:t>
            </a:r>
            <a:r>
              <a:rPr lang="ru-RU" i="1" dirty="0" err="1"/>
              <a:t>телеграма</a:t>
            </a:r>
            <a:r>
              <a:rPr lang="ru-RU" i="1" dirty="0"/>
              <a:t>, заставляет его создавать большое превью изображения.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12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45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821980" y="2708921"/>
            <a:ext cx="6579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9. Google Trends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2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/>
              <a:t>(поисковая оптимизация) – попытка «</a:t>
            </a:r>
            <a:r>
              <a:rPr lang="ru-RU" sz="4400" i="1" dirty="0"/>
              <a:t>понравиться</a:t>
            </a:r>
            <a:r>
              <a:rPr lang="ru-RU" sz="4400" dirty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02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1971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340769"/>
            <a:ext cx="5688632" cy="425041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95600" y="314654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Инструмент показывающий популярность поисковых запросов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02680" y="5858108"/>
            <a:ext cx="5698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hlinkClick r:id="rId3"/>
              </a:rPr>
              <a:t>https://www.google.com.ua/trends/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89235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8306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bg1"/>
                </a:solidFill>
              </a:rPr>
              <a:t>Время подводить </a:t>
            </a:r>
            <a:br>
              <a:rPr lang="ru-RU" sz="7200" b="1" dirty="0">
                <a:solidFill>
                  <a:schemeClr val="bg1"/>
                </a:solidFill>
              </a:rPr>
            </a:br>
            <a:r>
              <a:rPr lang="ru-RU" sz="7200" b="1" dirty="0">
                <a:solidFill>
                  <a:schemeClr val="bg1"/>
                </a:solidFill>
              </a:rPr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210217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17" descr="http://domstroiproekt.ru/uploads/posts/2013-06/1372412146_dvuxyetazhnyj-dom-iz-kirpich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368" y="2132856"/>
            <a:ext cx="4680275" cy="3816424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0" y="25425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Задача специалиста решить задачу имеющимися инструментами</a:t>
            </a:r>
            <a:endParaRPr lang="uk-UA" sz="4400" b="1" dirty="0"/>
          </a:p>
        </p:txBody>
      </p:sp>
      <p:pic>
        <p:nvPicPr>
          <p:cNvPr id="1026" name="Picture 2" descr="https://i.pinimg.com/originals/f8/f6/56/f8f656fd473305405d82d4a64f777a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51" y="2302817"/>
            <a:ext cx="4761459" cy="3476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043474" y="3400477"/>
            <a:ext cx="1412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==</a:t>
            </a:r>
            <a:endParaRPr lang="uk-UA" sz="9600" b="1" dirty="0"/>
          </a:p>
        </p:txBody>
      </p:sp>
    </p:spTree>
    <p:extLst>
      <p:ext uri="{BB962C8B-B14F-4D97-AF65-F5344CB8AC3E}">
        <p14:creationId xmlns:p14="http://schemas.microsoft.com/office/powerpoint/2010/main" val="4261521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8543"/>
            <a:ext cx="5155186" cy="3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303912" y="3405030"/>
            <a:ext cx="13099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==</a:t>
            </a:r>
            <a:endParaRPr lang="uk-UA" sz="8800" b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3" y="3492103"/>
            <a:ext cx="794591" cy="583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11" y="4708038"/>
            <a:ext cx="596312" cy="41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6797073" y="3304446"/>
            <a:ext cx="919537" cy="109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7625169" y="3558503"/>
            <a:ext cx="907434" cy="101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339" y="3083524"/>
            <a:ext cx="1061223" cy="7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868403" y="2724339"/>
            <a:ext cx="942852" cy="942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507" y="4708038"/>
            <a:ext cx="737186" cy="73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61618" y="2528659"/>
            <a:ext cx="1486710" cy="743357"/>
          </a:xfrm>
          <a:prstGeom prst="rect">
            <a:avLst/>
          </a:prstGeom>
          <a:noFill/>
        </p:spPr>
      </p:pic>
      <p:pic>
        <p:nvPicPr>
          <p:cNvPr id="31" name="Picture 2" descr="Visual Studio Code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1" y="3882505"/>
            <a:ext cx="690876" cy="690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925" y="4586542"/>
            <a:ext cx="889797" cy="803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8461244" y="4597201"/>
            <a:ext cx="825319" cy="80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9261" y="2763873"/>
            <a:ext cx="618170" cy="618170"/>
          </a:xfrm>
          <a:prstGeom prst="rect">
            <a:avLst/>
          </a:prstGeom>
        </p:spPr>
      </p:pic>
      <p:pic>
        <p:nvPicPr>
          <p:cNvPr id="37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27" y="3933849"/>
            <a:ext cx="790597" cy="835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1" y="4692083"/>
            <a:ext cx="672168" cy="67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0" y="47667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Задача специалиста, любой профессии,</a:t>
            </a:r>
            <a:br>
              <a:rPr lang="ru-RU" sz="4400" b="1" dirty="0"/>
            </a:br>
            <a:r>
              <a:rPr lang="ru-RU" sz="4400" b="1" dirty="0"/>
              <a:t> решить задачу имеющимися инструментами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827184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Что дальше?</a:t>
            </a:r>
            <a:endParaRPr lang="uk-UA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6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1. </a:t>
            </a:r>
            <a:r>
              <a:rPr lang="ru-RU" sz="4800" b="1" dirty="0"/>
              <a:t>Совершенствовать навыки и умения</a:t>
            </a:r>
            <a:endParaRPr lang="uk-UA" sz="4800" b="1" dirty="0"/>
          </a:p>
        </p:txBody>
      </p:sp>
      <p:sp>
        <p:nvSpPr>
          <p:cNvPr id="15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3690726" y="1772816"/>
            <a:ext cx="4810548" cy="4229548"/>
            <a:chOff x="3690726" y="2177570"/>
            <a:chExt cx="4810548" cy="422954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140787" y="4409019"/>
              <a:ext cx="39104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https://habrahabr.ru/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391046" y="3847002"/>
              <a:ext cx="34099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3"/>
                </a:rPr>
                <a:t>https://tproger.ru/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90726" y="3284985"/>
              <a:ext cx="4810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4"/>
                </a:rPr>
                <a:t>http://prometheus.org.ua/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985" y="2177570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985" y="5083679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648007" y="4971036"/>
              <a:ext cx="28959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https://dou.ua/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89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97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2. Практиковать</a:t>
            </a:r>
            <a:endParaRPr lang="uk-UA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43472" y="5128155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Например заняться </a:t>
            </a:r>
            <a:r>
              <a:rPr lang="ru-RU" sz="3600" b="1" dirty="0" err="1"/>
              <a:t>волонтёрством</a:t>
            </a:r>
            <a:r>
              <a:rPr lang="ru-RU" sz="3600" b="1" dirty="0"/>
              <a:t>, применять знания в работе, в своём бизнесе.</a:t>
            </a:r>
            <a:endParaRPr lang="uk-UA" sz="3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719736" y="4437112"/>
            <a:ext cx="4965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https://volonter.org/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136560" y="611246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681644"/>
            <a:ext cx="4140002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68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4543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3. Поддерживать связь</a:t>
            </a:r>
            <a:endParaRPr lang="uk-UA" sz="5400" b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https://cdn0.iconfinder.com/data/icons/social-media-2092/100/social-56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484784"/>
            <a:ext cx="2343634" cy="2343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844824"/>
            <a:ext cx="4752528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856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А кто не испугался </a:t>
            </a:r>
            <a:r>
              <a:rPr lang="en-US" sz="6600" b="1" dirty="0">
                <a:solidFill>
                  <a:srgbClr val="FFFF00"/>
                </a:solidFill>
              </a:rPr>
              <a:t>J</a:t>
            </a:r>
            <a:r>
              <a:rPr lang="en-US" sz="6600" b="1" dirty="0">
                <a:solidFill>
                  <a:schemeClr val="bg1"/>
                </a:solidFill>
              </a:rPr>
              <a:t>ava</a:t>
            </a:r>
            <a:r>
              <a:rPr lang="en-US" sz="6600" b="1" dirty="0">
                <a:solidFill>
                  <a:srgbClr val="FFFF00"/>
                </a:solidFill>
              </a:rPr>
              <a:t>S</a:t>
            </a:r>
            <a:r>
              <a:rPr lang="en-US" sz="6600" b="1" dirty="0">
                <a:solidFill>
                  <a:schemeClr val="bg1"/>
                </a:solidFill>
              </a:rPr>
              <a:t>cript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</a:rPr>
              <a:t>😉</a:t>
            </a:r>
            <a:endParaRPr lang="uk-UA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7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3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9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One </a:t>
            </a:r>
            <a:r>
              <a:rPr lang="en-US" sz="9600" b="1" dirty="0">
                <a:solidFill>
                  <a:srgbClr val="FFFF00"/>
                </a:solidFill>
              </a:rPr>
              <a:t>more</a:t>
            </a:r>
            <a:r>
              <a:rPr lang="en-US" sz="9600" b="1" dirty="0">
                <a:solidFill>
                  <a:schemeClr val="bg1"/>
                </a:solidFill>
              </a:rPr>
              <a:t> thing…</a:t>
            </a:r>
            <a:endParaRPr lang="uk-UA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1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5367" y="1990581"/>
            <a:ext cx="680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Оставьте своё мнение о курсе</a:t>
            </a:r>
            <a:endParaRPr lang="uk-UA" sz="3600" b="1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6034" y="3013792"/>
            <a:ext cx="6263974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  <a:hlinkClick r:id="rId2"/>
              </a:rPr>
              <a:t>https://forms.gle/jjwqeo5KXs8RazfG7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7770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51332" y="4110752"/>
            <a:ext cx="695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Это поможет сделать курс лучше!</a:t>
            </a:r>
          </a:p>
        </p:txBody>
      </p:sp>
    </p:spTree>
    <p:extLst>
      <p:ext uri="{BB962C8B-B14F-4D97-AF65-F5344CB8AC3E}">
        <p14:creationId xmlns:p14="http://schemas.microsoft.com/office/powerpoint/2010/main" val="173084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b="1" dirty="0">
                <a:solidFill>
                  <a:schemeClr val="bg1"/>
                </a:solidFill>
              </a:rPr>
              <a:t>2 .</a:t>
            </a:r>
            <a:r>
              <a:rPr lang="ru-RU" sz="6000" b="1" dirty="0">
                <a:solidFill>
                  <a:schemeClr val="bg1"/>
                </a:solidFill>
              </a:rPr>
              <a:t>Следуем</a:t>
            </a:r>
            <a:r>
              <a:rPr lang="uk-UA" sz="6000" b="1" dirty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4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страниц 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https://validator.w3.org/</a:t>
            </a:r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79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6600" b="1" dirty="0">
                <a:solidFill>
                  <a:schemeClr val="bg1"/>
                </a:solidFill>
              </a:rPr>
              <a:t>3. </a:t>
            </a:r>
            <a:r>
              <a:rPr lang="en-US" sz="6600" b="1" dirty="0">
                <a:solidFill>
                  <a:schemeClr val="bg1"/>
                </a:solidFill>
              </a:rPr>
              <a:t>Sitemap / </a:t>
            </a:r>
            <a:r>
              <a:rPr lang="uk-UA" sz="6600" b="1" dirty="0">
                <a:solidFill>
                  <a:schemeClr val="bg1"/>
                </a:solidFill>
              </a:rPr>
              <a:t>Карта </a:t>
            </a:r>
            <a:r>
              <a:rPr lang="uk-UA" sz="6600" b="1" dirty="0" err="1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5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Sitemap | </a:t>
            </a:r>
            <a:r>
              <a:rPr lang="uk-UA" sz="4800" b="1" dirty="0"/>
              <a:t>Карта </a:t>
            </a:r>
            <a:r>
              <a:rPr lang="uk-UA" sz="4800" b="1" dirty="0" err="1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  <a:hlinkClick r:id="rId2"/>
              </a:rPr>
              <a:t>https://www.xml-sitemaps.com/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корневом каталоге сайта и быть доступен по адресу: </a:t>
            </a:r>
            <a:r>
              <a:rPr lang="en-US" sz="3200" b="1" dirty="0">
                <a:solidFill>
                  <a:srgbClr val="0070C0"/>
                </a:solidFill>
              </a:rPr>
              <a:t>https://site.com/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9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https://site.com/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338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718</Words>
  <Application>Microsoft Office PowerPoint</Application>
  <PresentationFormat>Широкий екран</PresentationFormat>
  <Paragraphs>104</Paragraphs>
  <Slides>41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41</vt:i4>
      </vt:variant>
    </vt:vector>
  </HeadingPairs>
  <TitlesOfParts>
    <vt:vector size="45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734</cp:revision>
  <dcterms:created xsi:type="dcterms:W3CDTF">2014-11-20T09:08:59Z</dcterms:created>
  <dcterms:modified xsi:type="dcterms:W3CDTF">2020-12-29T09:47:57Z</dcterms:modified>
</cp:coreProperties>
</file>